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  <p:sldMasterId id="2147483693" r:id="rId3"/>
  </p:sldMasterIdLst>
  <p:notesMasterIdLst>
    <p:notesMasterId r:id="rId50"/>
  </p:notesMasterIdLst>
  <p:handoutMasterIdLst>
    <p:handoutMasterId r:id="rId51"/>
  </p:handoutMasterIdLst>
  <p:sldIdLst>
    <p:sldId id="274" r:id="rId4"/>
    <p:sldId id="276" r:id="rId5"/>
    <p:sldId id="428" r:id="rId6"/>
    <p:sldId id="545" r:id="rId7"/>
    <p:sldId id="557" r:id="rId8"/>
    <p:sldId id="585" r:id="rId9"/>
    <p:sldId id="558" r:id="rId10"/>
    <p:sldId id="559" r:id="rId11"/>
    <p:sldId id="546" r:id="rId12"/>
    <p:sldId id="560" r:id="rId13"/>
    <p:sldId id="551" r:id="rId14"/>
    <p:sldId id="567" r:id="rId15"/>
    <p:sldId id="584" r:id="rId16"/>
    <p:sldId id="568" r:id="rId17"/>
    <p:sldId id="570" r:id="rId18"/>
    <p:sldId id="569" r:id="rId19"/>
    <p:sldId id="449" r:id="rId20"/>
    <p:sldId id="543" r:id="rId21"/>
    <p:sldId id="586" r:id="rId22"/>
    <p:sldId id="544" r:id="rId23"/>
    <p:sldId id="554" r:id="rId24"/>
    <p:sldId id="571" r:id="rId25"/>
    <p:sldId id="587" r:id="rId26"/>
    <p:sldId id="572" r:id="rId27"/>
    <p:sldId id="583" r:id="rId28"/>
    <p:sldId id="590" r:id="rId29"/>
    <p:sldId id="591" r:id="rId30"/>
    <p:sldId id="592" r:id="rId31"/>
    <p:sldId id="593" r:id="rId32"/>
    <p:sldId id="594" r:id="rId33"/>
    <p:sldId id="595" r:id="rId34"/>
    <p:sldId id="596" r:id="rId35"/>
    <p:sldId id="597" r:id="rId36"/>
    <p:sldId id="598" r:id="rId37"/>
    <p:sldId id="606" r:id="rId38"/>
    <p:sldId id="607" r:id="rId39"/>
    <p:sldId id="608" r:id="rId40"/>
    <p:sldId id="609" r:id="rId41"/>
    <p:sldId id="610" r:id="rId42"/>
    <p:sldId id="611" r:id="rId43"/>
    <p:sldId id="612" r:id="rId44"/>
    <p:sldId id="613" r:id="rId45"/>
    <p:sldId id="349" r:id="rId46"/>
    <p:sldId id="614" r:id="rId47"/>
    <p:sldId id="431" r:id="rId48"/>
    <p:sldId id="542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85C0E"/>
    <a:srgbClr val="4EF456"/>
    <a:srgbClr val="400EBE"/>
    <a:srgbClr val="E5EEF3"/>
    <a:srgbClr val="FF0066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9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58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/>
              <a:t>© Software University Foundation – </a:t>
            </a:r>
            <a:r>
              <a:rPr lang="en-US" sz="1000" u="sng">
                <a:hlinkClick r:id="rId2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2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04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xmlns="" val="91712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908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089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686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smtClean="0"/>
              <a:t>Insert a Picture Here</a:t>
            </a:r>
            <a:endParaRPr lang="en-US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985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6179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3131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3962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691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://java67.blogspot.bg/2012/12/difference-between-array-vs-arraylist-java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rbool.com/overview-on-navigableset-subtype-of-java-collections/25417" TargetMode="External"/><Relationship Id="rId2" Type="http://schemas.openxmlformats.org/officeDocument/2006/relationships/hyperlink" Target="http://java67.blogspot.bg/2014/01/how-hashset-is-implemented-or-works-internally-jav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dp/0596527756/" TargetMode="External"/><Relationship Id="rId2" Type="http://schemas.openxmlformats.org/officeDocument/2006/relationships/hyperlink" Target="http://docs.oracle.com/javase/tutorial/collections/ind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4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basics" TargetMode="External"/><Relationship Id="rId10" Type="http://schemas.openxmlformats.org/officeDocument/2006/relationships/image" Target="../media/image53.png"/><Relationship Id="rId19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1545608"/>
            <a:ext cx="8132718" cy="990600"/>
          </a:xfrm>
        </p:spPr>
        <p:txBody>
          <a:bodyPr>
            <a:normAutofit/>
          </a:bodyPr>
          <a:lstStyle/>
          <a:p>
            <a:r>
              <a:rPr lang="en-US" smtClean="0"/>
              <a:t>Java Collections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2536208"/>
            <a:ext cx="8132718" cy="7196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mtClean="0"/>
              <a:t>Arrays, Lists, Strings, Sets, Maps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8423"/>
            <a:ext cx="2743200" cy="506796"/>
          </a:xfrm>
        </p:spPr>
        <p:txBody>
          <a:bodyPr/>
          <a:lstStyle/>
          <a:p>
            <a:r>
              <a:rPr lang="en-US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19984"/>
            <a:ext cx="2237097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80607"/>
            <a:ext cx="2237096" cy="363552"/>
          </a:xfrm>
        </p:spPr>
        <p:txBody>
          <a:bodyPr/>
          <a:lstStyle/>
          <a:p>
            <a:r>
              <a:rPr lang="en-US"/>
              <a:t>Software </a:t>
            </a:r>
            <a:r>
              <a:rPr lang="en-US" smtClean="0"/>
              <a:t>University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821769"/>
            <a:ext cx="2237096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</a:t>
            </a:r>
            <a:r>
              <a:rPr lang="en-US" smtClean="0">
                <a:hlinkClick r:id="rId3"/>
              </a:rPr>
              <a:t>softuni.bg</a:t>
            </a:r>
            <a:endParaRPr lang="en-US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3412" y="5084266"/>
            <a:ext cx="2895600" cy="105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9370">
            <a:off x="9225401" y="4853266"/>
            <a:ext cx="2171577" cy="13300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442827">
            <a:off x="8258773" y="3682418"/>
            <a:ext cx="3266617" cy="818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72716">
            <a:off x="3081902" y="341069"/>
            <a:ext cx="3265757" cy="1346459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0" cstate="screen"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3394">
            <a:off x="5390274" y="3715342"/>
            <a:ext cx="2503710" cy="94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008812" y="560991"/>
            <a:ext cx="4332740" cy="630618"/>
          </a:xfrm>
          <a:prstGeom prst="rect">
            <a:avLst/>
          </a:prstGeom>
        </p:spPr>
      </p:pic>
      <p:pic>
        <p:nvPicPr>
          <p:cNvPr id="18" name="Picture 2">
            <a:hlinkClick r:id="rId12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7" name="Picture 16" descr="http://softuni.b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4419600"/>
            <a:ext cx="1527561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76164">
            <a:off x="3662948" y="4494192"/>
            <a:ext cx="249123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18992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Arrays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450168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rot="21442827">
            <a:off x="1719855" y="2015779"/>
            <a:ext cx="8231521" cy="21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839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057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Lists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noProof="1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ArrayList&lt;E&gt;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88309" y="1905000"/>
            <a:ext cx="6254278" cy="231457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3473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3628"/>
            <a:ext cx="11804822" cy="5730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In Java arrays have fixed length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Cannot add / remove / insert elements</a:t>
            </a:r>
          </a:p>
          <a:p>
            <a:pPr>
              <a:lnSpc>
                <a:spcPct val="100000"/>
              </a:lnSpc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smtClean="0"/>
              <a:t>are like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resizable arrays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Allow add / remove / insert of elements</a:t>
            </a:r>
          </a:p>
          <a:p>
            <a:pPr>
              <a:lnSpc>
                <a:spcPct val="100000"/>
              </a:lnSpc>
            </a:pPr>
            <a:r>
              <a:rPr lang="en-US" smtClean="0"/>
              <a:t>Lists in Java are defined through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ArrayList&lt;E&gt;</a:t>
            </a:r>
            <a:r>
              <a:rPr lang="en-US" smtClean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Where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mtClean="0"/>
              <a:t> is the type of the list, e.g.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Lists in Java</a:t>
            </a:r>
            <a:endParaRPr lang="en-US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810" y="5074695"/>
            <a:ext cx="10653602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mtClean="0"/>
              <a:t>ArrayList&lt;Integer&gt; numbers = new ArrayList&lt;Integer&gt;();</a:t>
            </a:r>
          </a:p>
          <a:p>
            <a:r>
              <a:rPr lang="en-US" smtClean="0"/>
              <a:t>numbers.add(5);</a:t>
            </a:r>
          </a:p>
          <a:p>
            <a:r>
              <a:rPr lang="en-US" smtClean="0"/>
              <a:t>System.out.println(numbers.get(0)); // 5</a:t>
            </a:r>
          </a:p>
        </p:txBody>
      </p:sp>
    </p:spTree>
    <p:extLst>
      <p:ext uri="{BB962C8B-B14F-4D97-AF65-F5344CB8AC3E}">
        <p14:creationId xmlns:p14="http://schemas.microsoft.com/office/powerpoint/2010/main" xmlns="" val="107082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6189122" cy="557035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Reference data type</a:t>
            </a:r>
          </a:p>
          <a:p>
            <a:pPr lvl="1"/>
            <a:r>
              <a:rPr lang="en-US" smtClean="0"/>
              <a:t>Variable “ages” holds pointers to Objects in the heap as values.</a:t>
            </a:r>
          </a:p>
          <a:p>
            <a:pPr lvl="1"/>
            <a:r>
              <a:rPr lang="en-US" smtClean="0"/>
              <a:t>Each Object has an address that points to a value in the memory.</a:t>
            </a:r>
          </a:p>
          <a:p>
            <a:r>
              <a:rPr lang="en-US" smtClean="0"/>
              <a:t>Future reference</a:t>
            </a:r>
          </a:p>
          <a:p>
            <a:pPr lvl="1"/>
            <a:r>
              <a:rPr lang="en-US" smtClean="0">
                <a:hlinkClick r:id="rId2"/>
              </a:rPr>
              <a:t>Arrays vs </a:t>
            </a:r>
            <a:r>
              <a:rPr lang="en-US" err="1" smtClean="0">
                <a:hlinkClick r:id="rId2"/>
              </a:rPr>
              <a:t>ArrayLists</a:t>
            </a:r>
            <a:endParaRPr lang="en-US" smtClean="0"/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array lists are stored in the memory</a:t>
            </a:r>
            <a:endParaRPr lang="en-US"/>
          </a:p>
        </p:txBody>
      </p:sp>
      <p:pic>
        <p:nvPicPr>
          <p:cNvPr id="1027" name="Picture 3" descr="G:\Bi0GaMe\java-basics\Jan-2015\images\02fig04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5412" y="2133600"/>
            <a:ext cx="550843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1512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ArrayList&lt;String&gt;</a:t>
            </a:r>
            <a:r>
              <a:rPr lang="en-US" smtClean="0"/>
              <a:t> – Example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74810" y="1104377"/>
            <a:ext cx="1065360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smtClean="0"/>
              <a:t>ArrayList&lt;String&gt; names = new ArrayList&lt;String&gt;() {{</a:t>
            </a:r>
          </a:p>
          <a:p>
            <a:r>
              <a:rPr lang="en-US" sz="2200" smtClean="0"/>
              <a:t>	add("Peter");</a:t>
            </a:r>
          </a:p>
          <a:p>
            <a:r>
              <a:rPr lang="en-US" sz="2200" smtClean="0"/>
              <a:t>	add("Maria");</a:t>
            </a:r>
          </a:p>
          <a:p>
            <a:r>
              <a:rPr lang="en-US" sz="2200" smtClean="0"/>
              <a:t>	add("Katya");</a:t>
            </a:r>
          </a:p>
          <a:p>
            <a:r>
              <a:rPr lang="en-US" sz="2200" smtClean="0"/>
              <a:t>	add("Todor");			</a:t>
            </a:r>
          </a:p>
          <a:p>
            <a:r>
              <a:rPr lang="en-US" sz="2200" smtClean="0"/>
              <a:t>}};</a:t>
            </a:r>
          </a:p>
          <a:p>
            <a:r>
              <a:rPr lang="en-US" sz="2200" smtClean="0"/>
              <a:t>names.add("Nakov"); // Peter, Maria, Katya, Todor, Nakov</a:t>
            </a:r>
          </a:p>
          <a:p>
            <a:r>
              <a:rPr lang="en-US" sz="2200" smtClean="0"/>
              <a:t>names.remove(0); // Maria, Katya, Todor, Nakov</a:t>
            </a:r>
          </a:p>
          <a:p>
            <a:r>
              <a:rPr lang="en-US" sz="2200" smtClean="0"/>
              <a:t>names.remove(1); // Maria, Todor, Nakov</a:t>
            </a:r>
          </a:p>
          <a:p>
            <a:r>
              <a:rPr lang="en-US" sz="2200" smtClean="0"/>
              <a:t>names.remove("Todor"); // Maria, Nakov</a:t>
            </a:r>
          </a:p>
          <a:p>
            <a:r>
              <a:rPr lang="en-US" sz="2200" smtClean="0"/>
              <a:t>names.addAll(Arrays.asList("Alice", "Tedy"));</a:t>
            </a:r>
          </a:p>
          <a:p>
            <a:r>
              <a:rPr lang="en-US" sz="2200" smtClean="0"/>
              <a:t>   // Maria, Nakov, Alice, Tedy</a:t>
            </a:r>
          </a:p>
          <a:p>
            <a:r>
              <a:rPr lang="en-US" sz="2200" smtClean="0"/>
              <a:t>names.add(3, "Sylvia"); // Maria, Nakov, Alice, Sylvia, Tedy</a:t>
            </a:r>
          </a:p>
          <a:p>
            <a:r>
              <a:rPr lang="en-US" sz="2200" smtClean="0"/>
              <a:t>names.set(2, "Mike"); // Maria, Nakov, Mike, Sylvia, Tedy</a:t>
            </a:r>
          </a:p>
          <a:p>
            <a:r>
              <a:rPr lang="en-US" sz="2200" smtClean="0"/>
              <a:t>System.out.println(names);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xmlns="" val="299501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ArrayList&lt;Integer&gt;</a:t>
            </a:r>
            <a:r>
              <a:rPr lang="en-US" smtClean="0"/>
              <a:t> </a:t>
            </a:r>
            <a:r>
              <a:rPr lang="en-US"/>
              <a:t>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27210" y="1398510"/>
            <a:ext cx="10348802" cy="48498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500" smtClean="0"/>
              <a:t>// This will not compile!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ArrayList&lt;int&gt; intArr = new ArrayList&lt;int&gt;();</a:t>
            </a:r>
          </a:p>
          <a:p>
            <a:pPr>
              <a:lnSpc>
                <a:spcPct val="110000"/>
              </a:lnSpc>
            </a:pPr>
            <a:endParaRPr lang="en-US" sz="2500" smtClean="0"/>
          </a:p>
          <a:p>
            <a:pPr>
              <a:lnSpc>
                <a:spcPct val="110000"/>
              </a:lnSpc>
            </a:pPr>
            <a:r>
              <a:rPr lang="en-US" sz="2500" smtClean="0"/>
              <a:t>ArrayList&lt;Integer&gt; nums = new ArrayList&lt;&gt;(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    Arrays.asList(5, -3, 10, 25));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nums.add(55); // 5, -3, 10, 25, 55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System.out.println(nums.get(0)); // 5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System.out.println(nums); // [5, -3, 10, 25, 55]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nums.remove(2); // 5, -3, 25, 55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nums.set(0, 101); // 101, -3, 25, 55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System.out.println(nums); // [101, -3, 25, 55]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xmlns="" val="250108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511" y="2076716"/>
            <a:ext cx="2045618" cy="205073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2004" y="1600200"/>
            <a:ext cx="1811832" cy="1811832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tx1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12711" y="2076716"/>
            <a:ext cx="2045618" cy="205073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84214" y="4614966"/>
            <a:ext cx="10820398" cy="77488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400"/>
              </a:lnSpc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ArrayList&lt;E&gt;</a:t>
            </a:r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141414" y="5529366"/>
            <a:ext cx="9905998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Live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172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Sets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HashSet&lt;E&gt;</a:t>
            </a:r>
            <a:r>
              <a:rPr lang="en-US" noProof="1" smtClean="0"/>
              <a:t> and 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TreeSet&lt;E&gt;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6979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Sets in Java keep unique elements</a:t>
            </a:r>
          </a:p>
          <a:p>
            <a:pPr lvl="1"/>
            <a:r>
              <a:rPr lang="en-US" smtClean="0"/>
              <a:t>Like lists but duplicated elements are stored only once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HashSet&lt;E&gt;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smtClean="0"/>
              <a:t>Keeps a set of elements in a hash-tables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smtClean="0"/>
              <a:t>The elements are randomly ordered (by their hash code)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TreeSet&lt;E&gt;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/>
              <a:t>Keeps a set of elements in </a:t>
            </a:r>
            <a:r>
              <a:rPr lang="en-US" sz="3200" smtClean="0"/>
              <a:t>a </a:t>
            </a:r>
            <a:r>
              <a:rPr lang="en-US" sz="3200" smtClean="0">
                <a:solidFill>
                  <a:schemeClr val="tx2">
                    <a:lumMod val="75000"/>
                  </a:schemeClr>
                </a:solidFill>
              </a:rPr>
              <a:t>red-black ordered search tree</a:t>
            </a:r>
            <a:endParaRPr lang="en-US" sz="320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/>
              <a:t>The elements are </a:t>
            </a:r>
            <a:r>
              <a:rPr lang="en-US" sz="3200" smtClean="0"/>
              <a:t>ordered incrementally</a:t>
            </a:r>
            <a:endParaRPr lang="en-US" sz="32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Sets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745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6189122" cy="5570355"/>
          </a:xfrm>
        </p:spPr>
        <p:txBody>
          <a:bodyPr>
            <a:normAutofit fontScale="92500" lnSpcReduction="10000"/>
          </a:bodyPr>
          <a:lstStyle/>
          <a:p>
            <a:endParaRPr lang="en-US" smtClean="0"/>
          </a:p>
          <a:p>
            <a:r>
              <a:rPr lang="en-US" smtClean="0"/>
              <a:t>Reference data type</a:t>
            </a:r>
          </a:p>
          <a:p>
            <a:pPr lvl="1"/>
            <a:r>
              <a:rPr lang="en-US" smtClean="0"/>
              <a:t>Variable “names” holds hash indexes that point to Objects in the heap as values.</a:t>
            </a:r>
          </a:p>
          <a:p>
            <a:pPr lvl="1"/>
            <a:r>
              <a:rPr lang="en-US" smtClean="0"/>
              <a:t>Each Object has an address that points to a value in the memory.</a:t>
            </a:r>
          </a:p>
          <a:p>
            <a:r>
              <a:rPr lang="en-US" smtClean="0"/>
              <a:t>Future Reference </a:t>
            </a:r>
          </a:p>
          <a:p>
            <a:pPr lvl="1"/>
            <a:r>
              <a:rPr lang="en-US" err="1" smtClean="0">
                <a:hlinkClick r:id="rId2"/>
              </a:rPr>
              <a:t>HashSet</a:t>
            </a:r>
            <a:endParaRPr lang="en-US" smtClean="0"/>
          </a:p>
          <a:p>
            <a:pPr lvl="1"/>
            <a:r>
              <a:rPr lang="en-US" err="1" smtClean="0">
                <a:hlinkClick r:id="rId3"/>
              </a:rPr>
              <a:t>TreeSet</a:t>
            </a:r>
            <a:endParaRPr lang="en-US" smtClean="0"/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hash sets are stored in the memory</a:t>
            </a:r>
            <a:endParaRPr lang="en-US"/>
          </a:p>
        </p:txBody>
      </p:sp>
      <p:pic>
        <p:nvPicPr>
          <p:cNvPr id="4098" name="Picture 2" descr="G:\Bi0GaMe\java-basics\Jan-2015\images\fig350_01_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9688" y="1558995"/>
            <a:ext cx="5619566" cy="40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8404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730877"/>
          </a:xfrm>
        </p:spPr>
        <p:txBody>
          <a:bodyPr>
            <a:normAutofit fontScale="92500" lnSpcReduction="20000"/>
          </a:bodyPr>
          <a:lstStyle/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Arrays</a:t>
            </a:r>
          </a:p>
          <a:p>
            <a:pPr marL="755596" lvl="1" indent="-4508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int[],</a:t>
            </a:r>
            <a:r>
              <a:rPr lang="en-US" sz="3000" smtClean="0">
                <a:solidFill>
                  <a:schemeClr val="accent1"/>
                </a:solidFill>
              </a:rPr>
              <a:t> </a:t>
            </a:r>
            <a:r>
              <a:rPr lang="en-US" sz="300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sz="3000" smtClean="0"/>
              <a:t> …</a:t>
            </a: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Lists</a:t>
            </a:r>
          </a:p>
          <a:p>
            <a:pPr marL="755596" lvl="1" indent="-4508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ArrayList&lt;E&gt; </a:t>
            </a:r>
            <a:r>
              <a:rPr lang="en-US" sz="3000" smtClean="0"/>
              <a:t>examples</a:t>
            </a: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Sets</a:t>
            </a:r>
          </a:p>
          <a:p>
            <a:pPr marL="755596" lvl="1" indent="-4508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HashSet&lt;E&gt;,</a:t>
            </a:r>
            <a:r>
              <a:rPr lang="en-US" sz="3000" smtClean="0">
                <a:solidFill>
                  <a:schemeClr val="accent1"/>
                </a:solidFill>
              </a:rPr>
              <a:t> </a:t>
            </a:r>
            <a:r>
              <a:rPr lang="en-US" sz="300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TreeSet&lt;E</a:t>
            </a:r>
            <a:r>
              <a:rPr lang="en-US" sz="300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sz="3000">
              <a:solidFill>
                <a:schemeClr val="tx2">
                  <a:lumMod val="75000"/>
                </a:schemeClr>
              </a:solidFill>
            </a:endParaRP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Maps</a:t>
            </a:r>
          </a:p>
          <a:p>
            <a:pPr marL="755596" lvl="1" indent="-450850">
              <a:lnSpc>
                <a:spcPct val="110000"/>
              </a:lnSpc>
            </a:pPr>
            <a:r>
              <a:rPr lang="en-US" sz="300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LinkedHashMap&lt;K, V&gt;</a:t>
            </a:r>
            <a:r>
              <a:rPr lang="en-US" sz="300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US" sz="300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TreeMap&lt;K, V&gt;</a:t>
            </a: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Recursion</a:t>
            </a:r>
          </a:p>
          <a:p>
            <a:pPr marL="755596" lvl="1" indent="-450850">
              <a:lnSpc>
                <a:spcPct val="110000"/>
              </a:lnSpc>
            </a:pPr>
            <a:r>
              <a:rPr lang="en-US" smtClean="0"/>
              <a:t>Traversing the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File System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Table of Contents</a:t>
            </a:r>
            <a:endParaRPr lang="bg-BG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6528482" y="1059471"/>
            <a:ext cx="1859259" cy="185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6612" y="162993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HashSet&lt;E&gt;</a:t>
            </a:r>
            <a:r>
              <a:rPr lang="en-US" smtClean="0"/>
              <a:t> </a:t>
            </a:r>
            <a:r>
              <a:rPr lang="en-US"/>
              <a:t>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TreeSet&lt;E&gt;</a:t>
            </a:r>
            <a:r>
              <a:rPr lang="en-US" smtClean="0"/>
              <a:t> – Examples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1600200"/>
            <a:ext cx="10210800" cy="4026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500" smtClean="0"/>
              <a:t>Set&lt;String&gt; set = new TreeSet&lt;String&gt;();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set.add("Pesho");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set.add("Tosho");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set.add("Pesho");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set.add("Gosho");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set.add("Maria");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set.add("Alice");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set.remove("Pesho");</a:t>
            </a:r>
          </a:p>
          <a:p>
            <a:pPr>
              <a:lnSpc>
                <a:spcPct val="110000"/>
              </a:lnSpc>
            </a:pPr>
            <a:r>
              <a:rPr lang="en-US" sz="2500" smtClean="0"/>
              <a:t>System.out.println(set); // [Alice, Gosho, Maria, Tosho]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xmlns="" val="225591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259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Maps</a:t>
            </a:r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0662" y="1134575"/>
            <a:ext cx="3040950" cy="110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9370">
            <a:off x="1203231" y="859677"/>
            <a:ext cx="2171577" cy="1330049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3394">
            <a:off x="3559724" y="1221877"/>
            <a:ext cx="3302656" cy="105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6054" y="2929268"/>
            <a:ext cx="7744958" cy="293813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913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Maps in Java keep unique &lt;key, value&gt; pairs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smtClean="0"/>
              <a:t>Keeps a map of elements in a </a:t>
            </a:r>
            <a:r>
              <a:rPr lang="en-US" sz="3400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smtClean="0"/>
              <a:t>The elements are randomly ordered (by their hash code)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/>
              <a:t>Keeps a set of elements in </a:t>
            </a:r>
            <a:r>
              <a:rPr lang="en-US" sz="3400" smtClean="0"/>
              <a:t>a </a:t>
            </a:r>
            <a:r>
              <a:rPr lang="en-US" sz="3400" smtClean="0">
                <a:solidFill>
                  <a:schemeClr val="tx2">
                    <a:lumMod val="75000"/>
                  </a:schemeClr>
                </a:solidFill>
              </a:rPr>
              <a:t>red-black ordered search tree</a:t>
            </a:r>
            <a:endParaRPr lang="en-US" sz="340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/>
              <a:t>The elements are </a:t>
            </a:r>
            <a:r>
              <a:rPr lang="en-US" sz="3400" smtClean="0"/>
              <a:t>ordered incrementally by their key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Maps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282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5980198" cy="557035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Reference data type</a:t>
            </a:r>
          </a:p>
          <a:p>
            <a:pPr lvl="1"/>
            <a:r>
              <a:rPr lang="en-US"/>
              <a:t>Variable </a:t>
            </a:r>
            <a:r>
              <a:rPr lang="en-US" smtClean="0"/>
              <a:t>“phonebook” </a:t>
            </a:r>
            <a:r>
              <a:rPr lang="en-US"/>
              <a:t>holds hash indexes that point to </a:t>
            </a:r>
            <a:r>
              <a:rPr lang="en-US" smtClean="0"/>
              <a:t>keys in </a:t>
            </a:r>
            <a:r>
              <a:rPr lang="en-US"/>
              <a:t>the heap as values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Each key points to a value in the memory.</a:t>
            </a:r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hash maps are stored in the memory</a:t>
            </a:r>
            <a:endParaRPr lang="en-US"/>
          </a:p>
        </p:txBody>
      </p:sp>
      <p:pic>
        <p:nvPicPr>
          <p:cNvPr id="5122" name="Picture 2" descr="G:\Bi0GaMe\java-basics\Jan-2015\images\2000px-Hash_table_5_0_1_1_1_1_0_SP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59462" y="685800"/>
            <a:ext cx="6229363" cy="5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8404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smtClean="0"/>
              <a:t>Counting words occurrences in a list: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HashMap&lt;K,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bg-BG" noProof="1" smtClean="0">
                <a:latin typeface="+mn-lt"/>
                <a:cs typeface="Consolas" panose="020B0609020204030204" pitchFamily="49" charset="0"/>
              </a:rPr>
              <a:t> </a:t>
            </a:r>
            <a:r>
              <a:rPr lang="en-US" smtClean="0"/>
              <a:t>– Examples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69814" y="1798990"/>
            <a:ext cx="10834798" cy="46018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200" smtClean="0"/>
              <a:t>String[] words = { "yes", "hi", "hello", "hi", "welcome",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  "yes", "yes", "welcome", "hi", "yes", "hello", "yes" };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200" smtClean="0"/>
              <a:t>Map&lt;String, Integer&gt; wordsCount = new HashMap&lt;String, Integer&gt;();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for (String word : words) {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  Integer count = wordsCount.get(word);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  if (count == null) {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    count = 0; 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  }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  wordsCount.put(word, count+1);</a:t>
            </a:r>
          </a:p>
          <a:p>
            <a:pPr>
              <a:lnSpc>
                <a:spcPct val="110000"/>
              </a:lnSpc>
            </a:pPr>
            <a:r>
              <a:rPr lang="en-US" sz="2200" smtClean="0"/>
              <a:t>}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200" smtClean="0"/>
              <a:t>System.out.println(wordsCount); // {hi=3, yes=5, hello=2, welcome=2}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xmlns="" val="375467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Students and their grades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TreeMap&lt;K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smtClean="0"/>
              <a:t>– Examples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967640"/>
            <a:ext cx="108204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mtClean="0"/>
              <a:t>HashMap&lt;String, ArrayList&lt;Integer&gt;&gt; grades = new HashMap&lt;&gt;();</a:t>
            </a:r>
          </a:p>
          <a:p>
            <a:pPr>
              <a:lnSpc>
                <a:spcPct val="110000"/>
              </a:lnSpc>
            </a:pPr>
            <a:r>
              <a:rPr lang="en-US" smtClean="0"/>
              <a:t>grades.put("Peter", new ArrayList&lt;&gt;(Arrays.asList(5)));</a:t>
            </a:r>
          </a:p>
          <a:p>
            <a:pPr>
              <a:lnSpc>
                <a:spcPct val="110000"/>
              </a:lnSpc>
            </a:pPr>
            <a:r>
              <a:rPr lang="en-US" smtClean="0"/>
              <a:t>grades.put("George", new ArrayList&lt;&gt;(Arrays.asList(5, 5, 6)));</a:t>
            </a:r>
          </a:p>
          <a:p>
            <a:pPr>
              <a:lnSpc>
                <a:spcPct val="110000"/>
              </a:lnSpc>
            </a:pPr>
            <a:r>
              <a:rPr lang="en-US" smtClean="0"/>
              <a:t>grades.put("Maria", new ArrayList&lt;&gt;(Arrays.asList(5, 4, 4)));</a:t>
            </a:r>
          </a:p>
          <a:p>
            <a:pPr>
              <a:lnSpc>
                <a:spcPct val="110000"/>
              </a:lnSpc>
            </a:pPr>
            <a:r>
              <a:rPr lang="en-US" smtClean="0"/>
              <a:t>grades.get("Peter").add(6);</a:t>
            </a:r>
          </a:p>
          <a:p>
            <a:pPr>
              <a:lnSpc>
                <a:spcPct val="110000"/>
              </a:lnSpc>
            </a:pPr>
            <a:r>
              <a:rPr lang="en-US" smtClean="0"/>
              <a:t>grades.get("George").add(6);</a:t>
            </a:r>
          </a:p>
          <a:p>
            <a:pPr>
              <a:lnSpc>
                <a:spcPct val="110000"/>
              </a:lnSpc>
            </a:pPr>
            <a:endParaRPr lang="en-US" smtClean="0"/>
          </a:p>
          <a:p>
            <a:pPr>
              <a:lnSpc>
                <a:spcPct val="110000"/>
              </a:lnSpc>
            </a:pPr>
            <a:r>
              <a:rPr lang="en-US" smtClean="0"/>
              <a:t>for (String key : grades.keySet()) {</a:t>
            </a:r>
          </a:p>
          <a:p>
            <a:pPr>
              <a:lnSpc>
                <a:spcPct val="110000"/>
              </a:lnSpc>
            </a:pPr>
            <a:r>
              <a:rPr lang="en-US" smtClean="0"/>
              <a:t>  System.out.println("" + key + " -&gt; " + grades.get(key));</a:t>
            </a:r>
          </a:p>
          <a:p>
            <a:pPr>
              <a:lnSpc>
                <a:spcPct val="110000"/>
              </a:lnSpc>
            </a:pPr>
            <a:r>
              <a:rPr lang="en-US" smtClean="0"/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8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Java </a:t>
            </a:r>
            <a:r>
              <a:rPr lang="en-US"/>
              <a:t>Oracle documentation - </a:t>
            </a: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docs.oracle.com/javase/tutorial/collections/index.html</a:t>
            </a:r>
            <a:endParaRPr lang="en-US" smtClean="0"/>
          </a:p>
          <a:p>
            <a:endParaRPr lang="en-US"/>
          </a:p>
          <a:p>
            <a:r>
              <a:rPr lang="en-US" smtClean="0"/>
              <a:t>The book “Java Generics </a:t>
            </a:r>
            <a:r>
              <a:rPr lang="en-US"/>
              <a:t>and </a:t>
            </a:r>
            <a:r>
              <a:rPr lang="en-US" smtClean="0"/>
              <a:t>Collections” </a:t>
            </a:r>
            <a:r>
              <a:rPr lang="en-US"/>
              <a:t>- </a:t>
            </a:r>
            <a:r>
              <a:rPr lang="en-US">
                <a:hlinkClick r:id="rId3"/>
              </a:rPr>
              <a:t>http://</a:t>
            </a:r>
            <a:r>
              <a:rPr lang="en-US" smtClean="0">
                <a:hlinkClick r:id="rId3"/>
              </a:rPr>
              <a:t>www.amazon.com/dp/0596527756/</a:t>
            </a:r>
            <a:endParaRPr lang="en-US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References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243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799" y="4876800"/>
            <a:ext cx="10134600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Collection Querying and Traversing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9410"/>
          </a:xfrm>
        </p:spPr>
        <p:txBody>
          <a:bodyPr/>
          <a:lstStyle/>
          <a:p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Iterative Approach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2" descr="http://mheydt-blogimages.s3.amazonaws.com/enum.range.forea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981200"/>
            <a:ext cx="760399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6340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Native traversing can be done only on collections implementing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Iterable&lt;T&gt;</a:t>
            </a:r>
            <a:r>
              <a:rPr lang="en-US" smtClean="0"/>
              <a:t> interface</a:t>
            </a:r>
          </a:p>
          <a:p>
            <a:pPr lvl="1"/>
            <a:r>
              <a:rPr lang="en-US" smtClean="0"/>
              <a:t>Set, Vector, List, Queue and AbstractCollection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Traversing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4648200"/>
            <a:ext cx="90678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DA3D"/>
                </a:solidFill>
                <a:effectLst/>
              </a:rPr>
              <a:t>List</a:t>
            </a:r>
            <a:r>
              <a:rPr lang="en-US"/>
              <a:t>&lt;</a:t>
            </a:r>
            <a:r>
              <a:rPr lang="en-US">
                <a:solidFill>
                  <a:srgbClr val="FFDA3D"/>
                </a:solidFill>
                <a:effectLst/>
              </a:rPr>
              <a:t>String</a:t>
            </a:r>
            <a:r>
              <a:rPr lang="en-US"/>
              <a:t>&gt; names = </a:t>
            </a:r>
            <a:r>
              <a:rPr lang="en-US">
                <a:solidFill>
                  <a:srgbClr val="CC7832"/>
                </a:solidFill>
                <a:effectLst/>
              </a:rPr>
              <a:t>new </a:t>
            </a:r>
            <a:r>
              <a:rPr lang="en-US" smtClean="0"/>
              <a:t>ArrayList&lt;&gt;()</a:t>
            </a:r>
            <a:r>
              <a:rPr lang="en-US" smtClean="0">
                <a:solidFill>
                  <a:srgbClr val="CC7832"/>
                </a:solidFill>
                <a:effectLst/>
              </a:rPr>
              <a:t>;</a:t>
            </a:r>
            <a:r>
              <a:rPr lang="en-US">
                <a:solidFill>
                  <a:srgbClr val="CC7832"/>
                </a:solidFill>
                <a:effectLst/>
              </a:rPr>
              <a:t/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>for </a:t>
            </a:r>
            <a:r>
              <a:rPr lang="en-US"/>
              <a:t>(</a:t>
            </a:r>
            <a:r>
              <a:rPr lang="en-US">
                <a:solidFill>
                  <a:srgbClr val="FFDA3D"/>
                </a:solidFill>
                <a:effectLst/>
              </a:rPr>
              <a:t>String </a:t>
            </a:r>
            <a:r>
              <a:rPr lang="en-US"/>
              <a:t>name : names) {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FFDA3D"/>
                </a:solidFill>
                <a:effectLst/>
              </a:rPr>
              <a:t>System</a:t>
            </a:r>
            <a:r>
              <a:rPr lang="en-US"/>
              <a:t>.</a:t>
            </a:r>
            <a:r>
              <a:rPr lang="en-US" i="1">
                <a:solidFill>
                  <a:srgbClr val="9876AA"/>
                </a:solidFill>
                <a:effectLst/>
              </a:rPr>
              <a:t>out</a:t>
            </a:r>
            <a:r>
              <a:rPr lang="en-US"/>
              <a:t>.</a:t>
            </a:r>
            <a:r>
              <a:rPr lang="en-US">
                <a:solidFill>
                  <a:srgbClr val="FFBFBC"/>
                </a:solidFill>
                <a:effectLst/>
              </a:rPr>
              <a:t>println</a:t>
            </a:r>
            <a:r>
              <a:rPr lang="en-US"/>
              <a:t>(name)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/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412" y="3324224"/>
            <a:ext cx="10746016" cy="38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412" y="3962400"/>
            <a:ext cx="10746016" cy="35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3953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Traversing cannot be done upon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Map&lt;K,V&gt; </a:t>
            </a:r>
            <a:r>
              <a:rPr lang="en-US" smtClean="0"/>
              <a:t>instance</a:t>
            </a:r>
          </a:p>
          <a:p>
            <a:r>
              <a:rPr lang="en-US" smtClean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K&gt;</a:t>
            </a:r>
            <a:r>
              <a:rPr lang="en-US" smtClean="0"/>
              <a:t> type in a Map instance is always unique (a map cannot have duplicated keys)</a:t>
            </a:r>
          </a:p>
          <a:p>
            <a:pPr lvl="1"/>
            <a:r>
              <a:rPr lang="en-US" smtClean="0"/>
              <a:t>This allows to traverse the keys through a collection that does not allow duplicates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keySet() </a:t>
            </a:r>
            <a:r>
              <a:rPr lang="en-US" noProof="1" smtClean="0"/>
              <a:t>from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Map&lt;K,V&gt;</a:t>
            </a:r>
            <a:r>
              <a:rPr lang="en-US" noProof="1" smtClean="0"/>
              <a:t> interface returns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(1)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412" y="4953000"/>
            <a:ext cx="6477000" cy="156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8477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"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en-US" smtClean="0"/>
              <a:t>" course is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smtClean="0"/>
              <a:t>Take the "C# Basics" course at SoftUni first</a:t>
            </a:r>
            <a:r>
              <a:rPr lang="bg-BG" smtClean="0"/>
              <a:t>: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softuni.bg/courses/csharp-basics</a:t>
            </a:r>
            <a:endParaRPr lang="en-US" smtClean="0"/>
          </a:p>
          <a:p>
            <a:pPr lvl="1"/>
            <a:r>
              <a:rPr lang="en-US" smtClean="0"/>
              <a:t>The course is for beginners, but with previous coding skills</a:t>
            </a:r>
            <a:endParaRPr lang="bg-BG" smtClean="0"/>
          </a:p>
          <a:p>
            <a:pPr>
              <a:spcBef>
                <a:spcPts val="1200"/>
              </a:spcBef>
            </a:pPr>
            <a:r>
              <a:rPr lang="en-US" smtClean="0"/>
              <a:t>Requirements</a:t>
            </a:r>
          </a:p>
          <a:p>
            <a:pPr lvl="1"/>
            <a:r>
              <a:rPr lang="en-US" smtClean="0"/>
              <a:t>Coding skills – entry level</a:t>
            </a:r>
          </a:p>
          <a:p>
            <a:pPr lvl="1"/>
            <a:r>
              <a:rPr lang="en-US" smtClean="0"/>
              <a:t>Computer English – entry level</a:t>
            </a:r>
          </a:p>
          <a:p>
            <a:pPr lvl="1"/>
            <a:r>
              <a:rPr lang="en-US" smtClean="0"/>
              <a:t>Logical thinking</a:t>
            </a:r>
          </a:p>
          <a:p>
            <a:pPr lvl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Warning: Not for Absolute Beginners</a:t>
            </a:r>
            <a:endParaRPr lang="en-US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5011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mtClean="0"/>
              <a:t> type in a Map instance allows duplicates. </a:t>
            </a:r>
          </a:p>
          <a:p>
            <a:pPr lvl="1"/>
            <a:r>
              <a:rPr lang="en-US" smtClean="0"/>
              <a:t>This allows to traverse the keys through an abstract collection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</a:t>
            </a:r>
            <a:r>
              <a:rPr lang="en-US" noProof="1" smtClean="0"/>
              <a:t>)</a:t>
            </a:r>
            <a:endParaRPr lang="en-US" smtClean="0"/>
          </a:p>
          <a:p>
            <a:pPr lvl="1"/>
            <a:r>
              <a:rPr lang="en-US" smtClean="0"/>
              <a:t>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values() </a:t>
            </a:r>
            <a:r>
              <a:rPr lang="en-US" noProof="1" smtClean="0"/>
              <a:t>from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Map&lt;K,V&gt;</a:t>
            </a:r>
            <a:r>
              <a:rPr lang="en-US" noProof="1" smtClean="0"/>
              <a:t> interface returns an abstract collection</a:t>
            </a:r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(2)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2812" y="4572000"/>
            <a:ext cx="6106886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2891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To traverse the Key and Value pair, Java exposes a special interface called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Entry&lt;K,V&gt; </a:t>
            </a:r>
            <a:r>
              <a:rPr lang="en-US" noProof="1" smtClean="0"/>
              <a:t>similar to C#’s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KeyValuePair&lt;TKey, TValue&gt;</a:t>
            </a:r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(3)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819400"/>
            <a:ext cx="5486400" cy="380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1465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The pair K,V is always unique, because of </a:t>
            </a:r>
            <a:r>
              <a:rPr lang="en-US"/>
              <a:t>the </a:t>
            </a:r>
            <a:r>
              <a:rPr lang="en-US" smtClean="0"/>
              <a:t>uniqueness of the keyset.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mtClean="0"/>
              <a:t>Thus the collection that holds Key-Value pair does not </a:t>
            </a:r>
            <a:r>
              <a:rPr lang="en-US"/>
              <a:t>allow duplicates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/>
              <a:t>)</a:t>
            </a:r>
          </a:p>
          <a:p>
            <a:r>
              <a:rPr lang="en-US" smtClean="0"/>
              <a:t>To retrieve a collection of Key-Value pairs,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 </a:t>
            </a:r>
            <a:r>
              <a:rPr lang="en-US" smtClean="0"/>
              <a:t>interface exposes a 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entrySet() </a:t>
            </a:r>
            <a:r>
              <a:rPr lang="en-US" smtClean="0"/>
              <a:t>which holds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smtClean="0"/>
              <a:t>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 </a:t>
            </a:r>
            <a:r>
              <a:rPr lang="en-US" smtClean="0"/>
              <a:t>instances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(4)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479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(5)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752599"/>
            <a:ext cx="7010400" cy="426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4615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To query a collection one needs to iterate over it and find the desired result. 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(6)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65212" y="2362200"/>
            <a:ext cx="90678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DA3D"/>
                </a:solidFill>
                <a:effectLst/>
              </a:rPr>
              <a:t>List</a:t>
            </a:r>
            <a:r>
              <a:rPr lang="en-US"/>
              <a:t>&lt;</a:t>
            </a:r>
            <a:r>
              <a:rPr lang="en-US">
                <a:solidFill>
                  <a:srgbClr val="FFDA3D"/>
                </a:solidFill>
                <a:effectLst/>
              </a:rPr>
              <a:t>String</a:t>
            </a:r>
            <a:r>
              <a:rPr lang="en-US"/>
              <a:t>&gt; names = </a:t>
            </a:r>
            <a:r>
              <a:rPr lang="en-US">
                <a:solidFill>
                  <a:srgbClr val="CC7832"/>
                </a:solidFill>
                <a:effectLst/>
              </a:rPr>
              <a:t>new </a:t>
            </a:r>
            <a:r>
              <a:rPr lang="en-US"/>
              <a:t>ArrayList&lt;&gt;()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 err="1"/>
              <a:t>names.</a:t>
            </a:r>
            <a:r>
              <a:rPr lang="en-US" err="1">
                <a:solidFill>
                  <a:srgbClr val="FFBFBC"/>
                </a:solidFill>
                <a:effectLst/>
              </a:rPr>
              <a:t>add</a:t>
            </a:r>
            <a:r>
              <a:rPr lang="en-US"/>
              <a:t>(</a:t>
            </a:r>
            <a:r>
              <a:rPr lang="en-US">
                <a:solidFill>
                  <a:srgbClr val="6A8759"/>
                </a:solidFill>
                <a:effectLst/>
              </a:rPr>
              <a:t>"gosho"</a:t>
            </a:r>
            <a:r>
              <a:rPr lang="en-US"/>
              <a:t>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 err="1"/>
              <a:t>names.</a:t>
            </a:r>
            <a:r>
              <a:rPr lang="en-US" err="1">
                <a:solidFill>
                  <a:srgbClr val="FFBFBC"/>
                </a:solidFill>
                <a:effectLst/>
              </a:rPr>
              <a:t>add</a:t>
            </a:r>
            <a:r>
              <a:rPr lang="en-US"/>
              <a:t>(</a:t>
            </a:r>
            <a:r>
              <a:rPr lang="en-US">
                <a:solidFill>
                  <a:srgbClr val="6A8759"/>
                </a:solidFill>
                <a:effectLst/>
              </a:rPr>
              <a:t>"pesho"</a:t>
            </a:r>
            <a:r>
              <a:rPr lang="en-US"/>
              <a:t>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FFDA3D"/>
                </a:solidFill>
                <a:effectLst/>
              </a:rPr>
              <a:t>String </a:t>
            </a:r>
            <a:r>
              <a:rPr lang="en-US" err="1"/>
              <a:t>desiredName</a:t>
            </a:r>
            <a:r>
              <a:rPr lang="en-US"/>
              <a:t> = </a:t>
            </a:r>
            <a:r>
              <a:rPr lang="en-US">
                <a:solidFill>
                  <a:srgbClr val="CC7832"/>
                </a:solidFill>
                <a:effectLst/>
              </a:rPr>
              <a:t>null;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>for </a:t>
            </a:r>
            <a:r>
              <a:rPr lang="en-US"/>
              <a:t>(</a:t>
            </a:r>
            <a:r>
              <a:rPr lang="en-US">
                <a:solidFill>
                  <a:srgbClr val="FFDA3D"/>
                </a:solidFill>
                <a:effectLst/>
              </a:rPr>
              <a:t>String </a:t>
            </a:r>
            <a:r>
              <a:rPr lang="en-US"/>
              <a:t>name : names) {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CC7832"/>
                </a:solidFill>
                <a:effectLst/>
              </a:rPr>
              <a:t>if </a:t>
            </a:r>
            <a:r>
              <a:rPr lang="en-US"/>
              <a:t>(</a:t>
            </a:r>
            <a:r>
              <a:rPr lang="en-US" err="1"/>
              <a:t>name.</a:t>
            </a:r>
            <a:r>
              <a:rPr lang="en-US" err="1">
                <a:solidFill>
                  <a:srgbClr val="FFBFBC"/>
                </a:solidFill>
                <a:effectLst/>
              </a:rPr>
              <a:t>equals</a:t>
            </a:r>
            <a:r>
              <a:rPr lang="en-US"/>
              <a:t>(</a:t>
            </a:r>
            <a:r>
              <a:rPr lang="en-US">
                <a:solidFill>
                  <a:srgbClr val="6A8759"/>
                </a:solidFill>
                <a:effectLst/>
              </a:rPr>
              <a:t>"pesho"</a:t>
            </a:r>
            <a:r>
              <a:rPr lang="en-US"/>
              <a:t>) {</a:t>
            </a:r>
            <a:br>
              <a:rPr lang="en-US"/>
            </a:br>
            <a:r>
              <a:rPr lang="en-US"/>
              <a:t>        </a:t>
            </a:r>
            <a:r>
              <a:rPr lang="en-US" err="1"/>
              <a:t>desiredName</a:t>
            </a:r>
            <a:r>
              <a:rPr lang="en-US"/>
              <a:t> = name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>        break;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>    </a:t>
            </a:r>
            <a:r>
              <a:rPr lang="en-US"/>
              <a:t>}</a:t>
            </a:r>
            <a:br>
              <a:rPr lang="en-US"/>
            </a:b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46399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876800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Recursion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Recursion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309813"/>
            <a:ext cx="89344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5653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In order to understand recursion one first has to understand recursion</a:t>
            </a:r>
          </a:p>
          <a:p>
            <a:r>
              <a:rPr lang="en-US" smtClean="0"/>
              <a:t>Recursion is the process of repeating items in self-similar way</a:t>
            </a:r>
          </a:p>
          <a:p>
            <a:r>
              <a:rPr lang="en-US" smtClean="0"/>
              <a:t>Method calling itself until bottom is reached</a:t>
            </a:r>
          </a:p>
          <a:p>
            <a:r>
              <a:rPr lang="en-US" smtClean="0"/>
              <a:t>Recursion uses the system stack</a:t>
            </a:r>
          </a:p>
          <a:p>
            <a:pPr marL="0" indent="0">
              <a:buNone/>
            </a:pPr>
            <a:endParaRPr lang="en-US" smtClean="0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Recursion</a:t>
            </a:r>
            <a:endParaRPr lang="en-US"/>
          </a:p>
        </p:txBody>
      </p:sp>
      <p:pic>
        <p:nvPicPr>
          <p:cNvPr id="6" name="Picture 2" descr="http://1.bp.blogspot.com/-cpduJNqd0_E/U4pNeIqjcPI/AAAAAAAAAn8/veB2uxSXE78/s1600/recu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03091">
            <a:off x="7268273" y="3677066"/>
            <a:ext cx="3583882" cy="243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.ytimg.com/vi/ozmE8G6YKww/hq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6812" y="4589319"/>
            <a:ext cx="284479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0099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 lvl="1"/>
            <a:r>
              <a:rPr lang="en-US" smtClean="0"/>
              <a:t>Recursion is highly used in traversal algorithms</a:t>
            </a:r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Recursion (1)</a:t>
            </a:r>
            <a:endParaRPr lang="en-US"/>
          </a:p>
        </p:txBody>
      </p:sp>
      <p:pic>
        <p:nvPicPr>
          <p:cNvPr id="3074" name="Picture 2" descr="http://www.avajava.com/tutorials/files/how-do-i-recursively-display-all-files-and-directories-in-a-directory/how-do-i-recursively-display-all-files-and-directories-in-a-directory-0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828800"/>
            <a:ext cx="4953000" cy="46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7011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lvl="1"/>
            <a:r>
              <a:rPr lang="en-US" smtClean="0"/>
              <a:t>Traversing file system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r>
              <a:rPr lang="en-US" smtClean="0"/>
              <a:t>Each object of 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mtClean="0"/>
              <a:t>is a file unless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List&lt;File&gt;</a:t>
            </a:r>
            <a:r>
              <a:rPr lang="en-US" smtClean="0"/>
              <a:t> is populated</a:t>
            </a:r>
          </a:p>
          <a:p>
            <a:pPr lvl="2"/>
            <a:r>
              <a:rPr lang="en-US" smtClean="0"/>
              <a:t>Then it’s folder</a:t>
            </a:r>
          </a:p>
          <a:p>
            <a:pPr lvl="2"/>
            <a:r>
              <a:rPr lang="en-US" smtClean="0"/>
              <a:t>This folder can have child folders with files too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Recursion (2)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412" y="1981200"/>
            <a:ext cx="9347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803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77887" lvl="1" indent="0">
              <a:buNone/>
            </a:pPr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marL="377887" lvl="1" indent="0">
              <a:buNone/>
            </a:pPr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Recursion (3)</a:t>
            </a:r>
            <a:endParaRPr lang="en-US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1676400"/>
            <a:ext cx="11353800" cy="4262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>
                <a:solidFill>
                  <a:srgbClr val="CC7832"/>
                </a:solidFill>
                <a:effectLst/>
              </a:rPr>
              <a:t>public static void </a:t>
            </a:r>
            <a:r>
              <a:rPr lang="en-US" sz="2000">
                <a:solidFill>
                  <a:srgbClr val="FFC66D"/>
                </a:solidFill>
                <a:effectLst/>
              </a:rPr>
              <a:t>main</a:t>
            </a:r>
            <a:r>
              <a:rPr lang="en-US" sz="2000"/>
              <a:t>(</a:t>
            </a:r>
            <a:r>
              <a:rPr lang="en-US" sz="2000">
                <a:solidFill>
                  <a:srgbClr val="FFDA3D"/>
                </a:solidFill>
                <a:effectLst/>
              </a:rPr>
              <a:t>String</a:t>
            </a:r>
            <a:r>
              <a:rPr lang="en-US" sz="2000"/>
              <a:t>[] </a:t>
            </a:r>
            <a:r>
              <a:rPr lang="en-US" sz="2000" err="1"/>
              <a:t>args</a:t>
            </a:r>
            <a:r>
              <a:rPr lang="en-US" sz="2000"/>
              <a:t>) {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>
                <a:solidFill>
                  <a:srgbClr val="FFDA3D"/>
                </a:solidFill>
                <a:effectLst/>
              </a:rPr>
              <a:t>File </a:t>
            </a:r>
            <a:r>
              <a:rPr lang="en-US" sz="2000" err="1"/>
              <a:t>diskC</a:t>
            </a:r>
            <a:r>
              <a:rPr lang="en-US" sz="2000"/>
              <a:t> = </a:t>
            </a:r>
            <a:r>
              <a:rPr lang="en-US" sz="2000">
                <a:solidFill>
                  <a:srgbClr val="CC7832"/>
                </a:solidFill>
                <a:effectLst/>
              </a:rPr>
              <a:t>new </a:t>
            </a:r>
            <a:r>
              <a:rPr lang="en-US" sz="2000">
                <a:solidFill>
                  <a:srgbClr val="FFDA3D"/>
                </a:solidFill>
                <a:effectLst/>
              </a:rPr>
              <a:t>File</a:t>
            </a:r>
            <a:r>
              <a:rPr lang="en-US" sz="2000"/>
              <a:t>()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/>
              <a:t>diskC.</a:t>
            </a:r>
            <a:r>
              <a:rPr lang="en-US" sz="2000">
                <a:solidFill>
                  <a:srgbClr val="9876AA"/>
                </a:solidFill>
                <a:effectLst/>
              </a:rPr>
              <a:t>name </a:t>
            </a:r>
            <a:r>
              <a:rPr lang="en-US" sz="2000"/>
              <a:t>= </a:t>
            </a:r>
            <a:r>
              <a:rPr lang="en-US" sz="2000">
                <a:solidFill>
                  <a:srgbClr val="6A8759"/>
                </a:solidFill>
                <a:effectLst/>
              </a:rPr>
              <a:t>"Hard Drive (C)"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/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>
                <a:solidFill>
                  <a:srgbClr val="FFDA3D"/>
                </a:solidFill>
                <a:effectLst/>
              </a:rPr>
              <a:t>File </a:t>
            </a:r>
            <a:r>
              <a:rPr lang="en-US" sz="2000"/>
              <a:t>autoexec = </a:t>
            </a:r>
            <a:r>
              <a:rPr lang="en-US" sz="2000">
                <a:solidFill>
                  <a:srgbClr val="CC7832"/>
                </a:solidFill>
                <a:effectLst/>
              </a:rPr>
              <a:t>new </a:t>
            </a:r>
            <a:r>
              <a:rPr lang="en-US" sz="2000">
                <a:solidFill>
                  <a:srgbClr val="FFDA3D"/>
                </a:solidFill>
                <a:effectLst/>
              </a:rPr>
              <a:t>File</a:t>
            </a:r>
            <a:r>
              <a:rPr lang="en-US" sz="2000"/>
              <a:t>()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/>
              <a:t>autoexec.</a:t>
            </a:r>
            <a:r>
              <a:rPr lang="en-US" sz="2000">
                <a:solidFill>
                  <a:srgbClr val="9876AA"/>
                </a:solidFill>
                <a:effectLst/>
              </a:rPr>
              <a:t>name </a:t>
            </a:r>
            <a:r>
              <a:rPr lang="en-US" sz="2000"/>
              <a:t>= </a:t>
            </a:r>
            <a:r>
              <a:rPr lang="en-US" sz="2000">
                <a:solidFill>
                  <a:srgbClr val="6A8759"/>
                </a:solidFill>
                <a:effectLst/>
              </a:rPr>
              <a:t>"autoexec.bat"</a:t>
            </a:r>
            <a:r>
              <a:rPr lang="en-US" sz="2000">
                <a:solidFill>
                  <a:srgbClr val="CC7832"/>
                </a:solidFill>
                <a:effectLst/>
              </a:rPr>
              <a:t>; </a:t>
            </a:r>
            <a:r>
              <a:rPr lang="en-US" sz="2000">
                <a:solidFill>
                  <a:srgbClr val="808080"/>
                </a:solidFill>
                <a:effectLst/>
              </a:rPr>
              <a:t>// just a file</a:t>
            </a:r>
            <a:br>
              <a:rPr lang="en-US" sz="2000">
                <a:solidFill>
                  <a:srgbClr val="808080"/>
                </a:solidFill>
                <a:effectLst/>
              </a:rPr>
            </a:br>
            <a:r>
              <a:rPr lang="en-US" sz="2000">
                <a:solidFill>
                  <a:srgbClr val="808080"/>
                </a:solidFill>
                <a:effectLst/>
              </a:rPr>
              <a:t>    </a:t>
            </a:r>
            <a:r>
              <a:rPr lang="en-US" sz="2000" err="1"/>
              <a:t>diskC.</a:t>
            </a:r>
            <a:r>
              <a:rPr lang="en-US" sz="2000" err="1">
                <a:solidFill>
                  <a:srgbClr val="9876AA"/>
                </a:solidFill>
                <a:effectLst/>
              </a:rPr>
              <a:t>files</a:t>
            </a:r>
            <a:r>
              <a:rPr lang="en-US" sz="2000" err="1"/>
              <a:t>.</a:t>
            </a:r>
            <a:r>
              <a:rPr lang="en-US" sz="2000" err="1">
                <a:solidFill>
                  <a:srgbClr val="FFBFBC"/>
                </a:solidFill>
                <a:effectLst/>
              </a:rPr>
              <a:t>add</a:t>
            </a:r>
            <a:r>
              <a:rPr lang="en-US" sz="2000"/>
              <a:t>(autoexec)</a:t>
            </a:r>
            <a:r>
              <a:rPr lang="en-US" sz="2000">
                <a:solidFill>
                  <a:srgbClr val="CC7832"/>
                </a:solidFill>
                <a:effectLst/>
              </a:rPr>
              <a:t>; </a:t>
            </a:r>
            <a:r>
              <a:rPr lang="en-US" sz="2000">
                <a:solidFill>
                  <a:srgbClr val="808080"/>
                </a:solidFill>
                <a:effectLst/>
              </a:rPr>
              <a:t>// autoexec.bat is now child of disk C</a:t>
            </a:r>
            <a:br>
              <a:rPr lang="en-US" sz="2000">
                <a:solidFill>
                  <a:srgbClr val="808080"/>
                </a:solidFill>
                <a:effectLst/>
              </a:rPr>
            </a:br>
            <a:r>
              <a:rPr lang="en-US" sz="2000">
                <a:solidFill>
                  <a:srgbClr val="808080"/>
                </a:solidFill>
                <a:effectLst/>
              </a:rPr>
              <a:t/>
            </a:r>
            <a:br>
              <a:rPr lang="en-US" sz="2000">
                <a:solidFill>
                  <a:srgbClr val="808080"/>
                </a:solidFill>
                <a:effectLst/>
              </a:rPr>
            </a:br>
            <a:r>
              <a:rPr lang="en-US" sz="2000">
                <a:solidFill>
                  <a:srgbClr val="808080"/>
                </a:solidFill>
                <a:effectLst/>
              </a:rPr>
              <a:t>    </a:t>
            </a:r>
            <a:r>
              <a:rPr lang="en-US" sz="2000">
                <a:solidFill>
                  <a:srgbClr val="FFDA3D"/>
                </a:solidFill>
                <a:effectLst/>
              </a:rPr>
              <a:t>File </a:t>
            </a:r>
            <a:r>
              <a:rPr lang="en-US" sz="2000" err="1"/>
              <a:t>errorLog</a:t>
            </a:r>
            <a:r>
              <a:rPr lang="en-US" sz="2000"/>
              <a:t> = </a:t>
            </a:r>
            <a:r>
              <a:rPr lang="en-US" sz="2000">
                <a:solidFill>
                  <a:srgbClr val="CC7832"/>
                </a:solidFill>
                <a:effectLst/>
              </a:rPr>
              <a:t>new </a:t>
            </a:r>
            <a:r>
              <a:rPr lang="en-US" sz="2000">
                <a:solidFill>
                  <a:srgbClr val="FFDA3D"/>
                </a:solidFill>
                <a:effectLst/>
              </a:rPr>
              <a:t>File</a:t>
            </a:r>
            <a:r>
              <a:rPr lang="en-US" sz="2000"/>
              <a:t>()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/>
              <a:t>errorLog.</a:t>
            </a:r>
            <a:r>
              <a:rPr lang="en-US" sz="2000">
                <a:solidFill>
                  <a:srgbClr val="9876AA"/>
                </a:solidFill>
                <a:effectLst/>
              </a:rPr>
              <a:t>name </a:t>
            </a:r>
            <a:r>
              <a:rPr lang="en-US" sz="2000"/>
              <a:t>= </a:t>
            </a:r>
            <a:r>
              <a:rPr lang="en-US" sz="2000">
                <a:solidFill>
                  <a:srgbClr val="6A8759"/>
                </a:solidFill>
                <a:effectLst/>
              </a:rPr>
              <a:t>"errors.log"</a:t>
            </a:r>
            <a:r>
              <a:rPr lang="en-US" sz="2000">
                <a:solidFill>
                  <a:srgbClr val="CC7832"/>
                </a:solidFill>
                <a:effectLst/>
              </a:rPr>
              <a:t>; </a:t>
            </a:r>
            <a:r>
              <a:rPr lang="en-US" sz="2000">
                <a:solidFill>
                  <a:srgbClr val="808080"/>
                </a:solidFill>
                <a:effectLst/>
              </a:rPr>
              <a:t>// just a file</a:t>
            </a:r>
            <a:br>
              <a:rPr lang="en-US" sz="2000">
                <a:solidFill>
                  <a:srgbClr val="808080"/>
                </a:solidFill>
                <a:effectLst/>
              </a:rPr>
            </a:br>
            <a:r>
              <a:rPr lang="en-US" sz="2000">
                <a:solidFill>
                  <a:srgbClr val="808080"/>
                </a:solidFill>
                <a:effectLst/>
              </a:rPr>
              <a:t>    </a:t>
            </a:r>
            <a:r>
              <a:rPr lang="en-US" sz="2000" err="1"/>
              <a:t>diskC.</a:t>
            </a:r>
            <a:r>
              <a:rPr lang="en-US" sz="2000" err="1">
                <a:solidFill>
                  <a:srgbClr val="9876AA"/>
                </a:solidFill>
                <a:effectLst/>
              </a:rPr>
              <a:t>files</a:t>
            </a:r>
            <a:r>
              <a:rPr lang="en-US" sz="2000" err="1"/>
              <a:t>.</a:t>
            </a:r>
            <a:r>
              <a:rPr lang="en-US" sz="2000" err="1">
                <a:solidFill>
                  <a:srgbClr val="FFBFBC"/>
                </a:solidFill>
                <a:effectLst/>
              </a:rPr>
              <a:t>add</a:t>
            </a:r>
            <a:r>
              <a:rPr lang="en-US" sz="2000"/>
              <a:t>(</a:t>
            </a:r>
            <a:r>
              <a:rPr lang="en-US" sz="2000" err="1"/>
              <a:t>errorLog</a:t>
            </a:r>
            <a:r>
              <a:rPr lang="en-US" sz="2000"/>
              <a:t>)</a:t>
            </a:r>
            <a:r>
              <a:rPr lang="en-US" sz="2000">
                <a:solidFill>
                  <a:srgbClr val="CC7832"/>
                </a:solidFill>
                <a:effectLst/>
              </a:rPr>
              <a:t>; </a:t>
            </a:r>
            <a:r>
              <a:rPr lang="en-US" sz="2000">
                <a:solidFill>
                  <a:srgbClr val="808080"/>
                </a:solidFill>
                <a:effectLst/>
              </a:rPr>
              <a:t>// error.log is now child of disk C</a:t>
            </a:r>
            <a:br>
              <a:rPr lang="en-US" sz="2000">
                <a:solidFill>
                  <a:srgbClr val="808080"/>
                </a:solidFill>
                <a:effectLst/>
              </a:rPr>
            </a:br>
            <a:r>
              <a:rPr lang="en-US" sz="2000" smtClean="0"/>
              <a:t>}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198854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54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Arrays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rot="21442827">
            <a:off x="1962412" y="2244098"/>
            <a:ext cx="8219213" cy="21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676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It’s easy to retrieve Disk C’s children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But what if one of the files is a folder?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Recursion (4)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676400"/>
            <a:ext cx="8458200" cy="1436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CC7832"/>
                </a:solidFill>
                <a:effectLst/>
              </a:rPr>
              <a:t>for </a:t>
            </a:r>
            <a:r>
              <a:rPr lang="en-US"/>
              <a:t>(</a:t>
            </a:r>
            <a:r>
              <a:rPr lang="en-US">
                <a:solidFill>
                  <a:srgbClr val="FFDA3D"/>
                </a:solidFill>
                <a:effectLst/>
              </a:rPr>
              <a:t>File </a:t>
            </a:r>
            <a:r>
              <a:rPr lang="en-US"/>
              <a:t>f : </a:t>
            </a:r>
            <a:r>
              <a:rPr lang="en-US" err="1"/>
              <a:t>diskC.</a:t>
            </a:r>
            <a:r>
              <a:rPr lang="en-US" err="1">
                <a:solidFill>
                  <a:srgbClr val="9876AA"/>
                </a:solidFill>
                <a:effectLst/>
              </a:rPr>
              <a:t>files</a:t>
            </a:r>
            <a:r>
              <a:rPr lang="en-US"/>
              <a:t>) {</a:t>
            </a:r>
            <a:br>
              <a:rPr lang="en-US"/>
            </a:br>
            <a:r>
              <a:rPr lang="en-US"/>
              <a:t>    </a:t>
            </a:r>
            <a:r>
              <a:rPr lang="en-US" err="1">
                <a:solidFill>
                  <a:srgbClr val="FFDA3D"/>
                </a:solidFill>
                <a:effectLst/>
              </a:rPr>
              <a:t>System</a:t>
            </a:r>
            <a:r>
              <a:rPr lang="en-US" err="1"/>
              <a:t>.</a:t>
            </a:r>
            <a:r>
              <a:rPr lang="en-US" i="1" err="1">
                <a:solidFill>
                  <a:srgbClr val="9876AA"/>
                </a:solidFill>
                <a:effectLst/>
              </a:rPr>
              <a:t>out</a:t>
            </a:r>
            <a:r>
              <a:rPr lang="en-US" err="1"/>
              <a:t>.</a:t>
            </a:r>
            <a:r>
              <a:rPr lang="en-US" err="1">
                <a:solidFill>
                  <a:srgbClr val="FFBFBC"/>
                </a:solidFill>
                <a:effectLst/>
              </a:rPr>
              <a:t>println</a:t>
            </a:r>
            <a:r>
              <a:rPr lang="en-US"/>
              <a:t>(f.</a:t>
            </a:r>
            <a:r>
              <a:rPr lang="en-US">
                <a:solidFill>
                  <a:srgbClr val="9876AA"/>
                </a:solidFill>
                <a:effectLst/>
              </a:rPr>
              <a:t>name</a:t>
            </a:r>
            <a:r>
              <a:rPr lang="en-US"/>
              <a:t>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01247" y="3810000"/>
            <a:ext cx="10971213" cy="26557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DA3D"/>
                </a:solidFill>
                <a:effectLst/>
              </a:rPr>
              <a:t>File </a:t>
            </a:r>
            <a:r>
              <a:rPr lang="en-US"/>
              <a:t>windows = </a:t>
            </a:r>
            <a:r>
              <a:rPr lang="en-US">
                <a:solidFill>
                  <a:srgbClr val="CC7832"/>
                </a:solidFill>
                <a:effectLst/>
              </a:rPr>
              <a:t>new </a:t>
            </a:r>
            <a:r>
              <a:rPr lang="en-US">
                <a:solidFill>
                  <a:srgbClr val="FFDA3D"/>
                </a:solidFill>
                <a:effectLst/>
              </a:rPr>
              <a:t>File</a:t>
            </a:r>
            <a:r>
              <a:rPr lang="en-US"/>
              <a:t>()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/>
              <a:t>windows.</a:t>
            </a:r>
            <a:r>
              <a:rPr lang="en-US">
                <a:solidFill>
                  <a:srgbClr val="9876AA"/>
                </a:solidFill>
                <a:effectLst/>
              </a:rPr>
              <a:t>name </a:t>
            </a:r>
            <a:r>
              <a:rPr lang="en-US"/>
              <a:t>= </a:t>
            </a:r>
            <a:r>
              <a:rPr lang="en-US">
                <a:solidFill>
                  <a:srgbClr val="6A8759"/>
                </a:solidFill>
                <a:effectLst/>
              </a:rPr>
              <a:t>"Windows"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FFDA3D"/>
                </a:solidFill>
                <a:effectLst/>
              </a:rPr>
              <a:t>File </a:t>
            </a:r>
            <a:r>
              <a:rPr lang="en-US"/>
              <a:t>system32 = </a:t>
            </a:r>
            <a:r>
              <a:rPr lang="en-US">
                <a:solidFill>
                  <a:srgbClr val="CC7832"/>
                </a:solidFill>
                <a:effectLst/>
              </a:rPr>
              <a:t>new </a:t>
            </a:r>
            <a:r>
              <a:rPr lang="en-US">
                <a:solidFill>
                  <a:srgbClr val="FFDA3D"/>
                </a:solidFill>
                <a:effectLst/>
              </a:rPr>
              <a:t>File</a:t>
            </a:r>
            <a:r>
              <a:rPr lang="en-US"/>
              <a:t>()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/>
              <a:t>system32.</a:t>
            </a:r>
            <a:r>
              <a:rPr lang="en-US">
                <a:solidFill>
                  <a:srgbClr val="9876AA"/>
                </a:solidFill>
                <a:effectLst/>
              </a:rPr>
              <a:t>name </a:t>
            </a:r>
            <a:r>
              <a:rPr lang="en-US"/>
              <a:t>= </a:t>
            </a:r>
            <a:r>
              <a:rPr lang="en-US">
                <a:solidFill>
                  <a:srgbClr val="6A8759"/>
                </a:solidFill>
                <a:effectLst/>
              </a:rPr>
              <a:t>"System 32"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 err="1"/>
              <a:t>windows.</a:t>
            </a:r>
            <a:r>
              <a:rPr lang="en-US" err="1">
                <a:solidFill>
                  <a:srgbClr val="9876AA"/>
                </a:solidFill>
                <a:effectLst/>
              </a:rPr>
              <a:t>files</a:t>
            </a:r>
            <a:r>
              <a:rPr lang="en-US" err="1"/>
              <a:t>.</a:t>
            </a:r>
            <a:r>
              <a:rPr lang="en-US" err="1">
                <a:solidFill>
                  <a:srgbClr val="FFBFBC"/>
                </a:solidFill>
                <a:effectLst/>
              </a:rPr>
              <a:t>add</a:t>
            </a:r>
            <a:r>
              <a:rPr lang="en-US"/>
              <a:t>(system32)</a:t>
            </a:r>
            <a:r>
              <a:rPr lang="en-US">
                <a:solidFill>
                  <a:srgbClr val="CC7832"/>
                </a:solidFill>
                <a:effectLst/>
              </a:rPr>
              <a:t>; </a:t>
            </a:r>
            <a:r>
              <a:rPr lang="en-US">
                <a:solidFill>
                  <a:srgbClr val="92D050"/>
                </a:solidFill>
                <a:effectLst/>
              </a:rPr>
              <a:t>// windows is a folder now</a:t>
            </a:r>
            <a:br>
              <a:rPr lang="en-US">
                <a:solidFill>
                  <a:srgbClr val="92D050"/>
                </a:solidFill>
                <a:effectLst/>
              </a:rPr>
            </a:br>
            <a:r>
              <a:rPr lang="en-US" err="1"/>
              <a:t>diskC.</a:t>
            </a:r>
            <a:r>
              <a:rPr lang="en-US" err="1">
                <a:solidFill>
                  <a:srgbClr val="9876AA"/>
                </a:solidFill>
                <a:effectLst/>
              </a:rPr>
              <a:t>files</a:t>
            </a:r>
            <a:r>
              <a:rPr lang="en-US" err="1"/>
              <a:t>.</a:t>
            </a:r>
            <a:r>
              <a:rPr lang="en-US" err="1">
                <a:solidFill>
                  <a:srgbClr val="FFBFBC"/>
                </a:solidFill>
                <a:effectLst/>
              </a:rPr>
              <a:t>add</a:t>
            </a:r>
            <a:r>
              <a:rPr lang="en-US"/>
              <a:t>(windows)</a:t>
            </a:r>
            <a:r>
              <a:rPr lang="en-US">
                <a:solidFill>
                  <a:srgbClr val="CC7832"/>
                </a:solidFill>
                <a:effectLst/>
              </a:rPr>
              <a:t>; </a:t>
            </a:r>
            <a:r>
              <a:rPr lang="en-US">
                <a:solidFill>
                  <a:srgbClr val="92D050"/>
                </a:solidFill>
                <a:effectLst/>
              </a:rPr>
              <a:t>// windows folder is child of disk C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12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The </a:t>
            </a:r>
            <a:r>
              <a:rPr lang="en-US" err="1" smtClean="0"/>
              <a:t>foreach</a:t>
            </a:r>
            <a:r>
              <a:rPr lang="en-US" smtClean="0"/>
              <a:t> has to be called upon each child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Recursion (5)</a:t>
            </a:r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612" y="2057400"/>
            <a:ext cx="8991600" cy="446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164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Starting from Disk C until reaching the last file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Output: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Recursion (6)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012" y="1828800"/>
            <a:ext cx="63246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012" y="3962399"/>
            <a:ext cx="6324600" cy="2590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4333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smtClean="0"/>
              <a:t>Arrays, Strings and Collections:</a:t>
            </a: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Arrays: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/>
              <a:t>, etc.</a:t>
            </a: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Lists: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ArrayList&lt;E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Sets: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TreeSet&lt;E&gt;</a:t>
            </a: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Maps: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HashMap&lt;K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TreeMap&lt;K,</a:t>
            </a:r>
            <a:r>
              <a:rPr lang="en-US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Summary</a:t>
            </a:r>
            <a:endParaRPr lang="en-US"/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336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534964" y="1109522"/>
            <a:ext cx="1369803" cy="12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Java Collections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15"/>
              </a:rPr>
              <a:t>https://softuni.bg/courses/java-basics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88961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This </a:t>
            </a:r>
            <a:r>
              <a:rPr lang="en-US" smtClean="0"/>
              <a:t>course (slides, examples, demos, videos, homework, etc.)</a:t>
            </a:r>
            <a:br>
              <a:rPr lang="en-US" smtClean="0"/>
            </a:br>
            <a:r>
              <a:rPr lang="en-US" smtClean="0"/>
              <a:t>is </a:t>
            </a:r>
            <a:r>
              <a:rPr lang="en-US"/>
              <a:t>licensed </a:t>
            </a:r>
            <a:r>
              <a:rPr lang="en-US" smtClean="0"/>
              <a:t>under </a:t>
            </a:r>
            <a:r>
              <a:rPr lang="en-US"/>
              <a:t>the "</a:t>
            </a:r>
            <a:r>
              <a:rPr lang="en-US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</a:t>
            </a:r>
            <a:r>
              <a:rPr lang="en-US">
                <a:hlinkClick r:id="rId3"/>
              </a:rPr>
              <a:t>4.0 International</a:t>
            </a:r>
            <a:r>
              <a:rPr lang="en-US"/>
              <a:t>" </a:t>
            </a:r>
            <a:r>
              <a:rPr lang="en-US" smtClean="0"/>
              <a:t>license</a:t>
            </a:r>
            <a:endParaRPr lang="bg-BG" smtClean="0"/>
          </a:p>
          <a:p>
            <a:endParaRPr lang="bg-BG" sz="2400"/>
          </a:p>
          <a:p>
            <a:endParaRPr lang="bg-BG" sz="2400" smtClean="0"/>
          </a:p>
          <a:p>
            <a:endParaRPr lang="bg-BG" sz="2400"/>
          </a:p>
          <a:p>
            <a:pPr>
              <a:spcBef>
                <a:spcPts val="1800"/>
              </a:spcBef>
            </a:pPr>
            <a:r>
              <a:rPr lang="en-US" sz="2400" smtClean="0"/>
              <a:t>Attribution: this work may contain portions from</a:t>
            </a:r>
          </a:p>
          <a:p>
            <a:pPr lvl="1"/>
            <a:r>
              <a:rPr lang="en-US" sz="2000"/>
              <a:t>"</a:t>
            </a:r>
            <a:r>
              <a:rPr lang="en-US" sz="2000">
                <a:hlinkClick r:id="rId4"/>
              </a:rPr>
              <a:t>Fundamentals of Computer Programming </a:t>
            </a:r>
            <a:r>
              <a:rPr lang="en-US" sz="2000" smtClean="0">
                <a:hlinkClick r:id="rId4"/>
              </a:rPr>
              <a:t>with Java</a:t>
            </a:r>
            <a:r>
              <a:rPr lang="en-US" sz="2000" smtClean="0"/>
              <a:t>" book by Svetlin Nakov &amp; Co. under </a:t>
            </a:r>
            <a:r>
              <a:rPr lang="en-US" sz="2000" smtClean="0">
                <a:hlinkClick r:id="rId5"/>
              </a:rPr>
              <a:t>CC-BY-SA</a:t>
            </a:r>
            <a:r>
              <a:rPr lang="en-US" sz="2000" smtClean="0"/>
              <a:t> license</a:t>
            </a:r>
          </a:p>
          <a:p>
            <a:pPr lvl="1"/>
            <a:r>
              <a:rPr lang="en-US" sz="2000" smtClean="0"/>
              <a:t>"</a:t>
            </a:r>
            <a:r>
              <a:rPr lang="en-US" sz="2000" smtClean="0">
                <a:hlinkClick r:id="rId6"/>
              </a:rPr>
              <a:t>C# Basics</a:t>
            </a:r>
            <a:r>
              <a:rPr lang="en-US" sz="200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smtClean="0"/>
              <a:t>under </a:t>
            </a:r>
            <a:r>
              <a:rPr lang="en-US" sz="2000" smtClean="0">
                <a:hlinkClick r:id="rId7"/>
              </a:rPr>
              <a:t>CC-BY-NC-SA</a:t>
            </a:r>
            <a:r>
              <a:rPr lang="en-US" sz="2000" smtClean="0"/>
              <a:t> license</a:t>
            </a:r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011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smtClean="0"/>
              <a:t>Software University </a:t>
            </a:r>
            <a:r>
              <a:rPr lang="en-US"/>
              <a:t>@ </a:t>
            </a:r>
            <a:r>
              <a:rPr lang="en-US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smtClean="0"/>
              <a:t>Software </a:t>
            </a:r>
            <a:r>
              <a:rPr lang="en-US"/>
              <a:t>University @ </a:t>
            </a:r>
            <a:r>
              <a:rPr lang="en-US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25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</a:t>
            </a:r>
            <a:r>
              <a:rPr lang="en-US" smtClean="0"/>
              <a:t>are Arrays?</a:t>
            </a:r>
            <a:endParaRPr lang="bg-BG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In programming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/>
              <a:t>Has fixed size </a:t>
            </a:r>
            <a:r>
              <a:rPr lang="en-US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length</a:t>
            </a:r>
            <a:r>
              <a:rPr lang="en-US"/>
              <a:t>)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382965" y="402687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4878215" y="422810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812419" y="4500588"/>
            <a:ext cx="3232994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380412" y="4163326"/>
            <a:ext cx="27432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>
                <a:solidFill>
                  <a:srgbClr val="FFFFFF"/>
                </a:solidFill>
                <a:latin typeface="+mn-lt"/>
              </a:rPr>
              <a:t>Element index</a:t>
            </a:r>
            <a:endParaRPr lang="bg-BG" sz="28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/>
          </p:nvPr>
        </p:nvGraphicFramePr>
        <p:xfrm>
          <a:off x="4791294" y="476308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/>
                <a:gridCol w="588264"/>
                <a:gridCol w="588264"/>
                <a:gridCol w="588264"/>
                <a:gridCol w="588264"/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7362516" y="5346611"/>
            <a:ext cx="2297391" cy="1098305"/>
          </a:xfrm>
          <a:prstGeom prst="wedgeRoundRectCallout">
            <a:avLst>
              <a:gd name="adj1" fmla="val -69609"/>
              <a:gd name="adj2" fmla="val -665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smtClean="0">
                <a:solidFill>
                  <a:srgbClr val="FFFFFF"/>
                </a:solidFill>
                <a:latin typeface="+mn-lt"/>
              </a:rPr>
              <a:t>Element</a:t>
            </a:r>
            <a:br>
              <a:rPr lang="en-US" sz="2800" smtClean="0">
                <a:solidFill>
                  <a:srgbClr val="FFFFFF"/>
                </a:solidFill>
                <a:latin typeface="+mn-lt"/>
              </a:rPr>
            </a:br>
            <a:r>
              <a:rPr lang="en-US" sz="2800" smtClean="0">
                <a:solidFill>
                  <a:srgbClr val="FFFFFF"/>
                </a:solidFill>
                <a:latin typeface="+mn-lt"/>
              </a:rPr>
              <a:t>of </a:t>
            </a:r>
            <a:r>
              <a:rPr lang="en-US" sz="2800">
                <a:solidFill>
                  <a:srgbClr val="FFFFFF"/>
                </a:solidFill>
                <a:latin typeface="+mn-lt"/>
              </a:rPr>
              <a:t>an array</a:t>
            </a:r>
            <a:endParaRPr lang="bg-BG" sz="28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445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6189122" cy="557035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Reference data type</a:t>
            </a:r>
          </a:p>
          <a:p>
            <a:pPr lvl="1"/>
            <a:r>
              <a:rPr lang="en-US" smtClean="0"/>
              <a:t>Variable “classmates” holds addresses in the heap as values.</a:t>
            </a:r>
          </a:p>
          <a:p>
            <a:pPr lvl="1"/>
            <a:r>
              <a:rPr lang="en-US" smtClean="0"/>
              <a:t>Each address points to a separate value in the heap memory.</a:t>
            </a:r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arrays are stored in the memory</a:t>
            </a:r>
            <a:endParaRPr lang="en-US"/>
          </a:p>
        </p:txBody>
      </p:sp>
      <p:pic>
        <p:nvPicPr>
          <p:cNvPr id="1026" name="Picture 2" descr="G:\Bi0GaMe\java-basics\Jan-2015\images\memory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1257" y="2292182"/>
            <a:ext cx="5478155" cy="29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5675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Allocating an array of 10 integers:</a:t>
            </a:r>
          </a:p>
          <a:p>
            <a:endParaRPr lang="en-US"/>
          </a:p>
          <a:p>
            <a:pPr>
              <a:spcBef>
                <a:spcPts val="1800"/>
              </a:spcBef>
            </a:pPr>
            <a:r>
              <a:rPr lang="en-US" smtClean="0"/>
              <a:t>Assigning values to the array elements:</a:t>
            </a:r>
          </a:p>
          <a:p>
            <a:pPr>
              <a:lnSpc>
                <a:spcPct val="10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Accessing array elements by index</a:t>
            </a:r>
            <a:r>
              <a:rPr lang="en-US" smtClean="0"/>
              <a:t>: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Arrays in Java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953904"/>
            <a:ext cx="105155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mtClean="0"/>
              <a:t>int[] numbers = new int[10];</a:t>
            </a:r>
            <a:endParaRPr lang="en-US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3511731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mtClean="0"/>
              <a:t>for (int i=0; i&lt;numbers.length; i++)</a:t>
            </a:r>
          </a:p>
          <a:p>
            <a:r>
              <a:rPr lang="en-US" smtClean="0"/>
              <a:t>    numbers[i] = i+1;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5410200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numbers[3] = 20;</a:t>
            </a:r>
          </a:p>
          <a:p>
            <a:r>
              <a:rPr lang="en-US"/>
              <a:t>numbers[5] = numbers[2] + </a:t>
            </a:r>
            <a:r>
              <a:rPr lang="en-US" smtClean="0"/>
              <a:t>numbers[7];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383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3304"/>
            <a:ext cx="11804822" cy="5570355"/>
          </a:xfrm>
        </p:spPr>
        <p:txBody>
          <a:bodyPr/>
          <a:lstStyle/>
          <a:p>
            <a:r>
              <a:rPr lang="en-US" smtClean="0"/>
              <a:t>You may define an array of any type, e.g.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: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 of Strings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0" y="2030896"/>
            <a:ext cx="10210802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mtClean="0"/>
              <a:t>String[] names = { "Peter", "Maria", "Katya", "Todor" };</a:t>
            </a:r>
          </a:p>
          <a:p>
            <a:pPr>
              <a:spcBef>
                <a:spcPts val="1200"/>
              </a:spcBef>
            </a:pPr>
            <a:r>
              <a:rPr lang="en-US" smtClean="0"/>
              <a:t>for (int i = 0; i&lt;names.length; i++) {</a:t>
            </a:r>
          </a:p>
          <a:p>
            <a:r>
              <a:rPr lang="en-US" smtClean="0"/>
              <a:t>  System.out.printf("names[%d] = %s\n", i, names[i]);</a:t>
            </a:r>
          </a:p>
          <a:p>
            <a:r>
              <a:rPr lang="en-US" smtClean="0"/>
              <a:t>}</a:t>
            </a:r>
          </a:p>
          <a:p>
            <a:pPr>
              <a:spcBef>
                <a:spcPts val="1200"/>
              </a:spcBef>
            </a:pPr>
            <a:r>
              <a:rPr lang="en-US" smtClean="0"/>
              <a:t>for (String name : names) {</a:t>
            </a:r>
          </a:p>
          <a:p>
            <a:r>
              <a:rPr lang="en-US" smtClean="0"/>
              <a:t>  System.out.println(name);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names[4] = "Nakov"; // ArrayIndexOutOfBoundsException</a:t>
            </a:r>
          </a:p>
          <a:p>
            <a:r>
              <a:rPr lang="en-US" smtClean="0"/>
              <a:t>names.length = 5; // array.length is read-only field</a:t>
            </a:r>
          </a:p>
        </p:txBody>
      </p:sp>
    </p:spTree>
    <p:extLst>
      <p:ext uri="{BB962C8B-B14F-4D97-AF65-F5344CB8AC3E}">
        <p14:creationId xmlns:p14="http://schemas.microsoft.com/office/powerpoint/2010/main" xmlns="" val="250520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Read, Sort and Print Array of n Strings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0" y="1295400"/>
            <a:ext cx="10210802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mtClean="0"/>
              <a:t>Scanner scanner = new Scanner(System.in);</a:t>
            </a:r>
          </a:p>
          <a:p>
            <a:r>
              <a:rPr lang="en-US" smtClean="0"/>
              <a:t>int n = scanner.nextInt();</a:t>
            </a:r>
          </a:p>
          <a:p>
            <a:r>
              <a:rPr lang="en-US" smtClean="0"/>
              <a:t>scanner.nextLine();</a:t>
            </a:r>
          </a:p>
          <a:p>
            <a:r>
              <a:rPr lang="en-US" smtClean="0"/>
              <a:t>String[] lines = new String[n];</a:t>
            </a:r>
          </a:p>
          <a:p>
            <a:r>
              <a:rPr lang="en-US" smtClean="0"/>
              <a:t>for (int i = 0; i &lt; n; i++) {</a:t>
            </a:r>
          </a:p>
          <a:p>
            <a:r>
              <a:rPr lang="en-US" smtClean="0"/>
              <a:t>  lines[i] = scanner.nextLine();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Arrays.sort(lines);</a:t>
            </a:r>
          </a:p>
          <a:p>
            <a:endParaRPr lang="en-US" smtClean="0"/>
          </a:p>
          <a:p>
            <a:r>
              <a:rPr lang="en-US" smtClean="0"/>
              <a:t>for (int i = 0; i &lt; lines.length; i++) {</a:t>
            </a:r>
          </a:p>
          <a:p>
            <a:r>
              <a:rPr lang="en-US" smtClean="0"/>
              <a:t>  System.out.println(lines[i]);</a:t>
            </a:r>
          </a:p>
          <a:p>
            <a:r>
              <a:rPr lang="en-US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46232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1798</Words>
  <Application>Microsoft Office PowerPoint</Application>
  <PresentationFormat>Custom</PresentationFormat>
  <Paragraphs>346</Paragraphs>
  <Slides>46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SoftUni 16x9</vt:lpstr>
      <vt:lpstr>2_SoftUni 16x9</vt:lpstr>
      <vt:lpstr>Java Collections</vt:lpstr>
      <vt:lpstr>Table of Contents</vt:lpstr>
      <vt:lpstr>Warning: Not for Absolute Beginners</vt:lpstr>
      <vt:lpstr>Arrays</vt:lpstr>
      <vt:lpstr>What are Arrays?</vt:lpstr>
      <vt:lpstr>How arrays are stored in the memory</vt:lpstr>
      <vt:lpstr>Working with Arrays in Java</vt:lpstr>
      <vt:lpstr>Arrays of Strings</vt:lpstr>
      <vt:lpstr>Read, Sort and Print Array of n Strings</vt:lpstr>
      <vt:lpstr>Arrays</vt:lpstr>
      <vt:lpstr>Lists</vt:lpstr>
      <vt:lpstr>Lists in Java</vt:lpstr>
      <vt:lpstr>How array lists are stored in the memory</vt:lpstr>
      <vt:lpstr>ArrayList&lt;String&gt; – Example</vt:lpstr>
      <vt:lpstr>ArrayList&lt;Integer&gt; – Example</vt:lpstr>
      <vt:lpstr>Slide 16</vt:lpstr>
      <vt:lpstr>Sets</vt:lpstr>
      <vt:lpstr>Sets in Java</vt:lpstr>
      <vt:lpstr>How hash sets are stored in the memory</vt:lpstr>
      <vt:lpstr>HashSet&lt;E&gt; and TreeSet&lt;E&gt; – Examples</vt:lpstr>
      <vt:lpstr>Maps</vt:lpstr>
      <vt:lpstr>Maps in Java</vt:lpstr>
      <vt:lpstr>How hash maps are stored in the memory</vt:lpstr>
      <vt:lpstr>HashMap&lt;K, V&gt; – Examples</vt:lpstr>
      <vt:lpstr>TreeMap&lt;K, V&gt; – Examples</vt:lpstr>
      <vt:lpstr>Future References</vt:lpstr>
      <vt:lpstr>Collection Querying and Traversing</vt:lpstr>
      <vt:lpstr>Collection Querying and Traversing</vt:lpstr>
      <vt:lpstr>Collection Querying and Traversing (1)</vt:lpstr>
      <vt:lpstr>Collection Querying and Traversing (2)</vt:lpstr>
      <vt:lpstr>Collection Querying and Traversing (3)</vt:lpstr>
      <vt:lpstr>Collection Querying and Traversing (4)</vt:lpstr>
      <vt:lpstr>Collection Querying and Traversing (5)</vt:lpstr>
      <vt:lpstr>Collection Querying and Traversing (6)</vt:lpstr>
      <vt:lpstr>Recursion</vt:lpstr>
      <vt:lpstr>Recursion</vt:lpstr>
      <vt:lpstr>Recursion (1)</vt:lpstr>
      <vt:lpstr>Recursion (2)</vt:lpstr>
      <vt:lpstr>Recursion (3)</vt:lpstr>
      <vt:lpstr>Recursion (4)</vt:lpstr>
      <vt:lpstr>Recursion (5)</vt:lpstr>
      <vt:lpstr>Recursion (6)</vt:lpstr>
      <vt:lpstr>Summary</vt:lpstr>
      <vt:lpstr>Java Collections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Collections Basics: Arrays, Lists, Strings, Sets, Maps</dc:title>
  <dc:creator/>
  <cp:keywords>collections, data structures, arrays, strings, lists, sets, maps, Java, SoftUni, Software University, programming, course</cp:keywords>
  <cp:lastModifiedBy/>
  <cp:revision>1</cp:revision>
  <dcterms:created xsi:type="dcterms:W3CDTF">2014-01-02T17:00:34Z</dcterms:created>
  <dcterms:modified xsi:type="dcterms:W3CDTF">2016-03-14T13:38:37Z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